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2eb7f45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2eb7f45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2eb7f45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2eb7f45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12eb7f451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12eb7f451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12eb7f45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12eb7f45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12eb7f451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12eb7f451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12eb7f451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12eb7f451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12eb7f451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12eb7f451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12eb7f45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12eb7f45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75565b8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75565b8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5565b8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75565b87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2eb7f45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2eb7f45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2eb7f45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2eb7f45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5565b87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75565b87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2eb7f45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2eb7f45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2eb7f45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2eb7f45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effects; pay attention to the scale values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2eb7f45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2eb7f45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2eb7f45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2eb7f45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12eb7f45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12eb7f45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2eb7f451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2eb7f451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9.10113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Funnel Wall Variability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Limeng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00" y="1468568"/>
            <a:ext cx="5751000" cy="28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0" y="4204622"/>
            <a:ext cx="2955125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50" y="4166972"/>
            <a:ext cx="3067725" cy="8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700" y="1588493"/>
            <a:ext cx="2989925" cy="262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095" y="4185800"/>
            <a:ext cx="245853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47" y="4173350"/>
            <a:ext cx="2964275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925" y="4119577"/>
            <a:ext cx="3066050" cy="80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552" y="4100500"/>
            <a:ext cx="2622673" cy="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307850"/>
            <a:ext cx="5709900" cy="2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2" y="4155000"/>
            <a:ext cx="3182025" cy="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500" y="4159771"/>
            <a:ext cx="3182025" cy="83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375" y="1479750"/>
            <a:ext cx="3006825" cy="250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25" y="4060025"/>
            <a:ext cx="2442475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MAD</a:t>
            </a:r>
            <a:r>
              <a:rPr lang="en" sz="2761"/>
              <a:t> </a:t>
            </a:r>
            <a:endParaRPr sz="276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2441600" y="581725"/>
            <a:ext cx="6702399" cy="20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2625144"/>
            <a:ext cx="6702400" cy="20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SANE</a:t>
            </a:r>
            <a:r>
              <a:rPr lang="en" sz="2761"/>
              <a:t> </a:t>
            </a:r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61"/>
              <a:t> </a:t>
            </a:r>
            <a:endParaRPr sz="276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00" y="3027864"/>
            <a:ext cx="6702400" cy="211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803108"/>
            <a:ext cx="6702399" cy="222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P</a:t>
            </a:r>
            <a:r>
              <a:rPr lang="en" sz="2600"/>
              <a:t>g</a:t>
            </a:r>
            <a:endParaRPr sz="20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25" y="914100"/>
            <a:ext cx="4559500" cy="2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425" y="914100"/>
            <a:ext cx="2264273" cy="20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25" y="2985075"/>
            <a:ext cx="4474369" cy="2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300" y="2985075"/>
            <a:ext cx="2373099" cy="21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B²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50" y="841925"/>
            <a:ext cx="4567746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99" y="841925"/>
            <a:ext cx="2357466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50" y="2965925"/>
            <a:ext cx="4535638" cy="2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600" y="2965925"/>
            <a:ext cx="2416939" cy="2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MAD has a much “wider” beta=1 surface …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Strong magnetic fields cumulate in the funnel and push out …</a:t>
            </a:r>
            <a:endParaRPr sz="14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really the picture CK has in mind, but actually makes sense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Multiple layers of structures seen in MAD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Are they physical or numerical artifacts?</a:t>
            </a:r>
            <a:endParaRPr sz="14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are they?  Are they related to field lines “attached” to the event horizon vs. to the disk?  Is one “Alfven wave” propagation along field lines and the other precession?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Similar layers can be identified in SANE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But they are much weaker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var(Te_funnel) &gt;&gt; var(Te_disk)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Derivations</a:t>
            </a:r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from                                               , use error propagation and derive an equation of var(Te) in terms of  var(Pg), var(ρ), and var(B²), and their covariance terms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Equation should look something like this: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var(Te) = A²var(Pg) + B²var(ρ) + C²var(B²) + AB cov(Pg, ρ) + AC cov(Pg, B²) + BC cov(ρ, B²)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 A=C[Pg-&gt; Te], B=C[ρ-&gt; Te], C=C[B² -&gt; Te]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900" y="972875"/>
            <a:ext cx="1431175" cy="4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00" y="2729770"/>
            <a:ext cx="5190349" cy="12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1735600" y="4185850"/>
            <a:ext cx="7038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Special thanks to Boris for helping me out on that!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BD659D-C13D-732F-5DB4-015EB0FE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CA962-D31D-DFEF-D991-0E7BD878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433" y="1567550"/>
            <a:ext cx="3403200" cy="291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Accretion flows (disks) can be thin or thick, depending on the radiative efficiency</a:t>
            </a:r>
          </a:p>
          <a:p>
            <a:r>
              <a:rPr lang="en-US" dirty="0"/>
              <a:t>Jets may be formed by accretion flow’s ejections and the spin of the black hole</a:t>
            </a:r>
          </a:p>
          <a:p>
            <a:r>
              <a:rPr lang="en-US" dirty="0"/>
              <a:t>Assumption made: the dynamics of the accreting plasma can be recovered by treating the flow as a single, thermal fluid; they therefore track only the internal energy (or temperature) of the bulk plasma.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7D704-0AD1-731E-8D5E-AACB9AD08F2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30336-1E73-9901-CC33-7887DDDA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74" y="1604486"/>
            <a:ext cx="4474403" cy="2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TO-DOs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memory usage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I/O (and hence improve speed)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Implement 3hr module index routine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Goals/Questions to be Addressed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Does the funnel (jet) contribute to variability (in Te)?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YES…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How variable are the different quantities in the funnel?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are the physical mechanisms that causes these variabilities?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model these mechanisms and make prediction about variabilities based on other parameters like spins and MAD vs SANE?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NO…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Why?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 what regimes is this valid?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predict extra variability (caused by the funnel) in different regimes?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answer those questions…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some variance plots first to get some idea on the variabilities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the mechanisms which cause the variability, from paper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Angular Momentum Transport in Thin Magnetically Arrested Disks</a:t>
            </a:r>
            <a:r>
              <a:rPr lang="en" sz="1600"/>
              <a:t>, the candidates are gas and magnetization.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model those mechanisms and link them to the variability, derive a relation between var(Te) and the candidates above, which I choose ρ, Pg, and B²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43900" y="623375"/>
            <a:ext cx="70389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γ=4/3</a:t>
            </a:r>
            <a:endParaRPr sz="3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→ Te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Pink contour is β=1 surface  (i.e. where P</a:t>
            </a:r>
            <a:r>
              <a:rPr lang="en" sz="1200">
                <a:solidFill>
                  <a:schemeClr val="dk1"/>
                </a:solidFill>
              </a:rPr>
              <a:t>gas</a:t>
            </a:r>
            <a:r>
              <a:rPr lang="en">
                <a:solidFill>
                  <a:schemeClr val="dk1"/>
                </a:solidFill>
              </a:rPr>
              <a:t>=P</a:t>
            </a:r>
            <a:r>
              <a:rPr lang="en" sz="1200">
                <a:solidFill>
                  <a:schemeClr val="dk1"/>
                </a:solidFill>
              </a:rPr>
              <a:t>mag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" y="1037050"/>
            <a:ext cx="5768717" cy="306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68" y="1037050"/>
            <a:ext cx="3375282" cy="306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0" y="4106450"/>
            <a:ext cx="3165435" cy="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449" y="4106450"/>
            <a:ext cx="3165425" cy="7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648" y="4028900"/>
            <a:ext cx="2523349" cy="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" y="1458350"/>
            <a:ext cx="5900747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23" y="1458352"/>
            <a:ext cx="3243252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" y="4389346"/>
            <a:ext cx="2795600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713" y="4302125"/>
            <a:ext cx="3092725" cy="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566" y="4243025"/>
            <a:ext cx="2440147" cy="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82200" y="462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25"/>
            <a:ext cx="5629950" cy="2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213" y="4180175"/>
            <a:ext cx="32984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8" y="4180173"/>
            <a:ext cx="33725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375" y="1514500"/>
            <a:ext cx="2959411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375" y="4206425"/>
            <a:ext cx="2460625" cy="8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1307850"/>
            <a:ext cx="5954825" cy="30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39" y="4213025"/>
            <a:ext cx="2866211" cy="7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250" y="4203072"/>
            <a:ext cx="2929625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00" y="1429341"/>
            <a:ext cx="2998500" cy="265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658" y="4081575"/>
            <a:ext cx="2441519" cy="8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On-screen Show (16:9)</PresentationFormat>
  <Paragraphs>96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Montserrat</vt:lpstr>
      <vt:lpstr>Lato</vt:lpstr>
      <vt:lpstr>Arial</vt:lpstr>
      <vt:lpstr>Focus</vt:lpstr>
      <vt:lpstr>On Funnel Wall Variability</vt:lpstr>
      <vt:lpstr>Basics</vt:lpstr>
      <vt:lpstr>Goals/Questions to be Addressed</vt:lpstr>
      <vt:lpstr>To answer those questions…</vt:lpstr>
      <vt:lpstr>γ=4/3  → Te</vt:lpstr>
      <vt:lpstr>MAD, Rhigh=1</vt:lpstr>
      <vt:lpstr>SANE, Rhigh=1</vt:lpstr>
      <vt:lpstr>MAD, Rhigh=10</vt:lpstr>
      <vt:lpstr>SANE, Rhigh=10</vt:lpstr>
      <vt:lpstr>MAD, Rhigh=40</vt:lpstr>
      <vt:lpstr>SANE, Rhigh=40</vt:lpstr>
      <vt:lpstr>MAD, Rhigh=160</vt:lpstr>
      <vt:lpstr>SANE, Rhigh=160</vt:lpstr>
      <vt:lpstr>γ=4/3, MAD  </vt:lpstr>
      <vt:lpstr>γ=4/3, SANE </vt:lpstr>
      <vt:lpstr>Any γ &amp; Any Rhigh, Pg</vt:lpstr>
      <vt:lpstr>Any γ &amp; Any Rhigh, B²</vt:lpstr>
      <vt:lpstr>Observations</vt:lpstr>
      <vt:lpstr>Derivations</vt:lpstr>
      <vt:lpstr>PowerPoint Presentation</vt:lpstr>
      <vt:lpstr>TO-DOs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Funnel Wall Variability</dc:title>
  <cp:lastModifiedBy>Office</cp:lastModifiedBy>
  <cp:revision>1</cp:revision>
  <dcterms:modified xsi:type="dcterms:W3CDTF">2023-12-17T04:49:39Z</dcterms:modified>
</cp:coreProperties>
</file>